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  <p:sldMasterId id="2147483792" r:id="rId3"/>
    <p:sldMasterId id="2147483828" r:id="rId4"/>
    <p:sldMasterId id="2147483876" r:id="rId5"/>
    <p:sldMasterId id="2147483936" r:id="rId6"/>
    <p:sldMasterId id="2147484008" r:id="rId7"/>
    <p:sldMasterId id="2147484020" r:id="rId8"/>
  </p:sldMasterIdLst>
  <p:notesMasterIdLst>
    <p:notesMasterId r:id="rId27"/>
  </p:notesMasterIdLst>
  <p:sldIdLst>
    <p:sldId id="309" r:id="rId9"/>
    <p:sldId id="310" r:id="rId10"/>
    <p:sldId id="336" r:id="rId11"/>
    <p:sldId id="312" r:id="rId12"/>
    <p:sldId id="334" r:id="rId13"/>
    <p:sldId id="315" r:id="rId14"/>
    <p:sldId id="344" r:id="rId15"/>
    <p:sldId id="349" r:id="rId16"/>
    <p:sldId id="345" r:id="rId17"/>
    <p:sldId id="353" r:id="rId18"/>
    <p:sldId id="322" r:id="rId19"/>
    <p:sldId id="327" r:id="rId20"/>
    <p:sldId id="350" r:id="rId21"/>
    <p:sldId id="351" r:id="rId22"/>
    <p:sldId id="318" r:id="rId23"/>
    <p:sldId id="346" r:id="rId24"/>
    <p:sldId id="333" r:id="rId25"/>
    <p:sldId id="352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İNDOWS" initials="W" lastIdx="29" clrIdx="0"/>
  <p:cmAuthor id="1" name="HpCompaq" initials="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30E"/>
    <a:srgbClr val="D6246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057" autoAdjust="0"/>
  </p:normalViewPr>
  <p:slideViewPr>
    <p:cSldViewPr>
      <p:cViewPr varScale="1">
        <p:scale>
          <a:sx n="109" d="100"/>
          <a:sy n="109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9297-60C5-4B78-8852-8A197C1AFA85}" type="datetimeFigureOut">
              <a:rPr lang="tr-TR" smtClean="0"/>
              <a:pPr/>
              <a:t>6.10.2022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DD7A4-5FBE-4580-9316-410D407A32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99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40E0-1080-47B5-92D9-D7F88C7448D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6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40E0-1080-47B5-92D9-D7F88C7448D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6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40E0-1080-47B5-92D9-D7F88C7448D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6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92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6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7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68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74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2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91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6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76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19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60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99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4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91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14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69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3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61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41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85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3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44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16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80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10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741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62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022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65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446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666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4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961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291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082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985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332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473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22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129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7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162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558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748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223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66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140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652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16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97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052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8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316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23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924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543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892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88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13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001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56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412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9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474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158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0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213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169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454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414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113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903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680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77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34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47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61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83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41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405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6.10.2022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grencisoruyor@harran.edu.tr" TargetMode="Externa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bs.harran.edu.tr/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7504" y="920841"/>
            <a:ext cx="9144000" cy="5820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4700" b="1" dirty="0">
                <a:latin typeface="Times New Roman" panose="02020603050405020304" pitchFamily="18" charset="0"/>
              </a:rPr>
              <a:t/>
            </a:r>
            <a:br>
              <a:rPr lang="tr-TR" sz="4700" b="1" dirty="0">
                <a:latin typeface="Times New Roman" panose="02020603050405020304" pitchFamily="18" charset="0"/>
              </a:rPr>
            </a:br>
            <a:r>
              <a:rPr lang="tr-TR" sz="5400" b="1" dirty="0">
                <a:latin typeface="Times New Roman" panose="02020603050405020304" pitchFamily="18" charset="0"/>
              </a:rPr>
              <a:t>HARRAN ÜNİVERSİTESİ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5400" b="1" dirty="0">
                <a:latin typeface="Calibri" pitchFamily="34" charset="0"/>
              </a:rPr>
              <a:t>Öğrenci İşleri Daire Başkanlığı</a:t>
            </a:r>
          </a:p>
          <a:p>
            <a:pPr marL="0" indent="0" algn="ctr">
              <a:buNone/>
            </a:pPr>
            <a:r>
              <a:rPr lang="tr-TR" sz="4700" b="1" dirty="0">
                <a:latin typeface="Calibri" pitchFamily="34" charset="0"/>
              </a:rPr>
              <a:t>2022-2023 Eğitim-Öğretim Yılı</a:t>
            </a:r>
          </a:p>
          <a:p>
            <a:pPr marL="0" indent="0" algn="ctr">
              <a:buNone/>
            </a:pPr>
            <a:r>
              <a:rPr lang="tr-TR" sz="4700" b="1" dirty="0">
                <a:latin typeface="Calibri" pitchFamily="34" charset="0"/>
              </a:rPr>
              <a:t>Oryantasyon Eğitimi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4700" b="1" dirty="0">
              <a:latin typeface="Calibri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199700F-779C-DA4A-FFF7-9F9C1985C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4664"/>
            <a:ext cx="282550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4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32048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prstClr val="black"/>
                </a:solidFill>
              </a:rPr>
              <a:t>Üstten Ders Alma</a:t>
            </a:r>
            <a:endParaRPr lang="tr-TR" sz="20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87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dirty="0">
                <a:latin typeface="Calibri"/>
              </a:rPr>
              <a:t>Birinci sınıf öğrencileri üst sınıftan ders alamaz.</a:t>
            </a:r>
          </a:p>
          <a:p>
            <a:pPr marL="0" indent="0">
              <a:buNone/>
            </a:pPr>
            <a:endParaRPr lang="tr-TR" sz="2800" dirty="0">
              <a:solidFill>
                <a:prstClr val="black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7030A0"/>
                </a:solidFill>
                <a:latin typeface="Calibri"/>
              </a:rPr>
              <a:t>	</a:t>
            </a:r>
            <a:r>
              <a:rPr lang="tr-TR" sz="2800" b="1" dirty="0">
                <a:latin typeface="Calibri"/>
              </a:rPr>
              <a:t>İkinci sınıf veya daha üst sınıflarda </a:t>
            </a:r>
            <a:r>
              <a:rPr lang="tr-TR" sz="2800" dirty="0">
                <a:latin typeface="Calibri"/>
              </a:rPr>
              <a:t>olan öğrencilerden genel not ortalaması  </a:t>
            </a:r>
            <a:r>
              <a:rPr lang="tr-TR" sz="2800" b="1" dirty="0">
                <a:latin typeface="Calibri"/>
              </a:rPr>
              <a:t>(GNO) 3.00 ve üzeri </a:t>
            </a:r>
            <a:r>
              <a:rPr lang="tr-TR" sz="2800" b="1" dirty="0" smtClean="0">
                <a:latin typeface="Calibri"/>
              </a:rPr>
              <a:t>olanlar</a:t>
            </a:r>
            <a:r>
              <a:rPr lang="tr-TR" sz="2800" dirty="0" smtClean="0">
                <a:latin typeface="Calibri"/>
              </a:rPr>
              <a:t>, </a:t>
            </a:r>
            <a:r>
              <a:rPr lang="tr-TR" sz="2800" dirty="0">
                <a:latin typeface="Calibri"/>
              </a:rPr>
              <a:t>alttan dersi olmamak kaydıyla  </a:t>
            </a:r>
            <a:r>
              <a:rPr lang="tr-TR" sz="2800" b="1" dirty="0">
                <a:latin typeface="Calibri"/>
              </a:rPr>
              <a:t>üst yarıyıldan ders </a:t>
            </a:r>
            <a:r>
              <a:rPr lang="tr-TR" sz="2800" b="1" dirty="0" smtClean="0">
                <a:latin typeface="Calibri"/>
              </a:rPr>
              <a:t>alabilirler.</a:t>
            </a:r>
            <a:r>
              <a:rPr lang="tr-TR" sz="2800" dirty="0" smtClean="0">
                <a:latin typeface="Calibri"/>
              </a:rPr>
              <a:t> </a:t>
            </a:r>
            <a:endParaRPr lang="tr-TR" sz="2800" dirty="0">
              <a:latin typeface="Calibri"/>
            </a:endParaRPr>
          </a:p>
          <a:p>
            <a:pPr marL="0" indent="0" algn="just">
              <a:buNone/>
            </a:pPr>
            <a:endParaRPr lang="tr-TR" sz="2800" dirty="0">
              <a:latin typeface="Calibri"/>
            </a:endParaRPr>
          </a:p>
          <a:p>
            <a:pPr marL="0" indent="0" algn="just">
              <a:buNone/>
            </a:pPr>
            <a:r>
              <a:rPr lang="tr-TR" sz="2800" dirty="0">
                <a:latin typeface="Calibri"/>
              </a:rPr>
              <a:t>Ayrıca; </a:t>
            </a:r>
          </a:p>
          <a:p>
            <a:pPr marL="0" indent="0" algn="just"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Öğrencinin ders muafiyeti varsa en fazla muaf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olduğu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derslerin 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AKTS’ si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kadar üstten ders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alabilir.</a:t>
            </a:r>
            <a:endParaRPr lang="tr-TR" sz="2800" dirty="0">
              <a:latin typeface="Calibri"/>
            </a:endParaRPr>
          </a:p>
          <a:p>
            <a:pPr marL="0" indent="0"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	</a:t>
            </a:r>
            <a:endParaRPr lang="tr-TR" sz="2800" dirty="0">
              <a:solidFill>
                <a:srgbClr val="FF0000"/>
              </a:solidFill>
              <a:latin typeface="Calibri"/>
            </a:endParaRPr>
          </a:p>
          <a:p>
            <a:endParaRPr lang="tr-TR" sz="2800" b="1" dirty="0">
              <a:solidFill>
                <a:prstClr val="black"/>
              </a:solidFill>
              <a:latin typeface="Calibri"/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1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048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2400" b="1" dirty="0">
                <a:latin typeface="+mj-lt"/>
              </a:rPr>
              <a:t>Devam Mecburiyeti</a:t>
            </a:r>
          </a:p>
          <a:p>
            <a:pPr marL="0" indent="0" algn="ctr">
              <a:buNone/>
            </a:pPr>
            <a:endParaRPr lang="tr-TR" sz="1800" b="1" dirty="0"/>
          </a:p>
          <a:p>
            <a:r>
              <a:rPr lang="tr-TR" sz="1800" dirty="0">
                <a:latin typeface="+mj-lt"/>
              </a:rPr>
              <a:t>Öğrencilerin </a:t>
            </a:r>
            <a:r>
              <a:rPr lang="tr-TR" sz="1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teorik derslere en az %70, 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              </a:t>
            </a:r>
            <a:r>
              <a:rPr lang="tr-TR" sz="1800" b="1" dirty="0">
                <a:solidFill>
                  <a:srgbClr val="0070C0"/>
                </a:solidFill>
                <a:latin typeface="+mj-lt"/>
              </a:rPr>
              <a:t>uygulamalara en az  %80 </a:t>
            </a:r>
            <a:r>
              <a:rPr lang="tr-TR" sz="1800" dirty="0">
                <a:latin typeface="+mj-lt"/>
              </a:rPr>
              <a:t>oranında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                                                         </a:t>
            </a:r>
            <a:r>
              <a:rPr lang="tr-TR" sz="1800" b="1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devamı zorunludur.</a:t>
            </a:r>
          </a:p>
          <a:p>
            <a:pPr marL="0" indent="0">
              <a:buNone/>
            </a:pPr>
            <a:endParaRPr lang="tr-TR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Teorik dersin </a:t>
            </a:r>
            <a:r>
              <a:rPr lang="tr-TR" sz="1800" dirty="0">
                <a:latin typeface="+mj-lt"/>
              </a:rPr>
              <a:t>devam zorunluluğunu yerine getirmiş,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fakat </a:t>
            </a:r>
            <a:r>
              <a:rPr lang="tr-TR" sz="1800" b="1" dirty="0">
                <a:solidFill>
                  <a:srgbClr val="FF0000"/>
                </a:solidFill>
                <a:latin typeface="+mj-lt"/>
              </a:rPr>
              <a:t>dersten tekrara kalan öğrenci </a:t>
            </a:r>
            <a:r>
              <a:rPr lang="tr-TR" sz="1800" dirty="0">
                <a:latin typeface="+mj-lt"/>
              </a:rPr>
              <a:t>bir sonraki yılda 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                         isterse sadece dersin sınavlarına girebilir. 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                                                             (Devam zorunluluğu aranmaz)</a:t>
            </a:r>
          </a:p>
          <a:p>
            <a:pPr marL="0" indent="0">
              <a:buNone/>
            </a:pPr>
            <a:endParaRPr lang="tr-TR" sz="1800" dirty="0">
              <a:latin typeface="+mj-lt"/>
            </a:endParaRPr>
          </a:p>
          <a:p>
            <a:r>
              <a:rPr lang="tr-TR" sz="1800" b="1" dirty="0">
                <a:solidFill>
                  <a:srgbClr val="0070C0"/>
                </a:solidFill>
                <a:latin typeface="+mj-lt"/>
              </a:rPr>
              <a:t>Uygulamalı dersten tekrara </a:t>
            </a:r>
            <a:r>
              <a:rPr lang="tr-TR" sz="1800" dirty="0">
                <a:latin typeface="+mj-lt"/>
              </a:rPr>
              <a:t>kalan öğrencilerin ise 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                                          </a:t>
            </a:r>
            <a:r>
              <a:rPr lang="tr-TR" sz="1800" b="1" dirty="0">
                <a:solidFill>
                  <a:srgbClr val="0070C0"/>
                </a:solidFill>
                <a:latin typeface="+mj-lt"/>
              </a:rPr>
              <a:t>derse devam </a:t>
            </a:r>
            <a:r>
              <a:rPr lang="tr-TR" sz="1800" b="1" dirty="0" smtClean="0">
                <a:solidFill>
                  <a:srgbClr val="0070C0"/>
                </a:solidFill>
                <a:latin typeface="+mj-lt"/>
              </a:rPr>
              <a:t>mecburiyetleri </a:t>
            </a:r>
            <a:r>
              <a:rPr lang="tr-TR" sz="1800" b="1" dirty="0">
                <a:solidFill>
                  <a:srgbClr val="0070C0"/>
                </a:solidFill>
                <a:latin typeface="+mj-lt"/>
              </a:rPr>
              <a:t>vardır</a:t>
            </a:r>
            <a:r>
              <a:rPr lang="tr-TR" sz="1800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tr-TR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05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0"/>
            <a:ext cx="8964488" cy="666936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latin typeface="+mj-lt"/>
              </a:rPr>
              <a:t>                               Başarı </a:t>
            </a:r>
            <a:r>
              <a:rPr lang="tr-TR" b="1" dirty="0" smtClean="0">
                <a:latin typeface="+mj-lt"/>
              </a:rPr>
              <a:t>Değerlendirmesi</a:t>
            </a:r>
            <a:endParaRPr lang="tr-TR" b="1" dirty="0">
              <a:latin typeface="+mj-lt"/>
            </a:endParaRPr>
          </a:p>
          <a:p>
            <a:pPr marL="0" indent="0">
              <a:buNone/>
            </a:pPr>
            <a:endParaRPr lang="tr-TR" sz="1500" dirty="0">
              <a:latin typeface="+mj-lt"/>
            </a:endParaRPr>
          </a:p>
          <a:p>
            <a:pPr marL="0" indent="0">
              <a:buNone/>
            </a:pPr>
            <a:endParaRPr lang="tr-TR" sz="1600" b="1" dirty="0">
              <a:latin typeface="+mj-lt"/>
            </a:endParaRPr>
          </a:p>
          <a:p>
            <a:pPr marL="0" indent="0">
              <a:buNone/>
            </a:pPr>
            <a:endParaRPr lang="tr-TR" sz="1600" b="1" dirty="0">
              <a:latin typeface="+mj-lt"/>
            </a:endParaRPr>
          </a:p>
          <a:p>
            <a:pPr marL="0" indent="0">
              <a:buNone/>
            </a:pPr>
            <a:endParaRPr lang="tr-TR" sz="1600" b="1" dirty="0">
              <a:latin typeface="+mj-lt"/>
            </a:endParaRPr>
          </a:p>
          <a:p>
            <a:pPr marL="0" indent="0">
              <a:buNone/>
            </a:pPr>
            <a:r>
              <a:rPr lang="tr-TR" sz="2400" b="1" dirty="0">
                <a:latin typeface="+mj-lt"/>
              </a:rPr>
              <a:t>Bir dersten başarılı olmak için;     AA, BA, BB, CB, CC, DC, DD </a:t>
            </a:r>
            <a:r>
              <a:rPr lang="tr-TR" sz="2400" b="1" dirty="0" smtClean="0">
                <a:latin typeface="+mj-lt"/>
              </a:rPr>
              <a:t>notlarından birini </a:t>
            </a:r>
            <a:r>
              <a:rPr lang="tr-TR" sz="2400" b="1" dirty="0">
                <a:latin typeface="+mj-lt"/>
              </a:rPr>
              <a:t>almak gerekir.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b="1" dirty="0"/>
              <a:t>Bir dersten;</a:t>
            </a:r>
            <a:r>
              <a:rPr lang="tr-TR" sz="2400" dirty="0">
                <a:latin typeface="+mj-lt"/>
              </a:rPr>
              <a:t>    FD, FF VE </a:t>
            </a:r>
            <a:r>
              <a:rPr lang="tr-TR" sz="2400" dirty="0" smtClean="0">
                <a:latin typeface="+mj-lt"/>
              </a:rPr>
              <a:t>FZ (</a:t>
            </a:r>
            <a:r>
              <a:rPr lang="tr-TR" sz="2400" dirty="0">
                <a:latin typeface="+mj-lt"/>
              </a:rPr>
              <a:t>devamsız) notlarını alan öğrenciler başarısız </a:t>
            </a:r>
            <a:r>
              <a:rPr lang="tr-TR" sz="2400" dirty="0" smtClean="0">
                <a:latin typeface="+mj-lt"/>
              </a:rPr>
              <a:t>sayılırlar.</a:t>
            </a:r>
            <a:endParaRPr lang="tr-TR" sz="2400" dirty="0">
              <a:latin typeface="+mj-lt"/>
            </a:endParaRPr>
          </a:p>
          <a:p>
            <a:pPr marL="0" indent="0">
              <a:buNone/>
            </a:pPr>
            <a:endParaRPr lang="tr-TR" sz="1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tr-TR" sz="1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tr-TR" sz="18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Harf aralıklarının yüzlük karşılığı belirli kriterlere göre dersin hocası tarafından belirlenmektedir. </a:t>
            </a:r>
            <a:r>
              <a:rPr lang="tr-TR" sz="2400" b="1" dirty="0">
                <a:solidFill>
                  <a:srgbClr val="0070C0"/>
                </a:solidFill>
                <a:latin typeface="+mj-lt"/>
              </a:rPr>
              <a:t>Final notu veya ortalama notunun 35’in altında olması</a:t>
            </a:r>
            <a:r>
              <a:rPr lang="tr-TR" sz="2400" dirty="0">
                <a:solidFill>
                  <a:srgbClr val="0070C0"/>
                </a:solidFill>
                <a:latin typeface="+mj-lt"/>
              </a:rPr>
              <a:t> </a:t>
            </a:r>
            <a:r>
              <a:rPr lang="tr-TR" sz="2400" dirty="0">
                <a:latin typeface="+mj-lt"/>
              </a:rPr>
              <a:t>durumunda </a:t>
            </a:r>
            <a:r>
              <a:rPr lang="tr-TR" sz="2400" dirty="0" smtClean="0">
                <a:latin typeface="+mj-lt"/>
              </a:rPr>
              <a:t>öğrenci </a:t>
            </a:r>
            <a:r>
              <a:rPr lang="tr-TR" sz="2400" b="1" dirty="0" smtClean="0">
                <a:solidFill>
                  <a:srgbClr val="FF0000"/>
                </a:solidFill>
                <a:latin typeface="+mj-lt"/>
              </a:rPr>
              <a:t>başarısız </a:t>
            </a:r>
            <a:r>
              <a:rPr lang="tr-TR" sz="2400" dirty="0" smtClean="0">
                <a:latin typeface="+mj-lt"/>
              </a:rPr>
              <a:t>sayılır. </a:t>
            </a:r>
            <a:r>
              <a:rPr lang="tr-TR" sz="2400" dirty="0" smtClean="0">
                <a:solidFill>
                  <a:srgbClr val="FF0000"/>
                </a:solidFill>
              </a:rPr>
              <a:t>(Tıp  </a:t>
            </a:r>
            <a:r>
              <a:rPr lang="tr-TR" sz="2400" dirty="0">
                <a:solidFill>
                  <a:srgbClr val="FF0000"/>
                </a:solidFill>
              </a:rPr>
              <a:t>ve Diş Hekimliği Fakültesi hariç)</a:t>
            </a:r>
            <a:endParaRPr lang="tr-TR" sz="2400" b="1" dirty="0">
              <a:latin typeface="+mj-lt"/>
            </a:endParaRPr>
          </a:p>
          <a:p>
            <a:pPr marL="0" indent="0">
              <a:buNone/>
            </a:pPr>
            <a:endParaRPr lang="tr-TR" sz="16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856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0"/>
            <a:ext cx="8964488" cy="666936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latin typeface="+mj-lt"/>
              </a:rPr>
              <a:t>                               </a:t>
            </a:r>
          </a:p>
          <a:p>
            <a:pPr marL="0" indent="0">
              <a:buNone/>
            </a:pPr>
            <a:endParaRPr lang="tr-TR" sz="1500" dirty="0">
              <a:latin typeface="+mj-lt"/>
            </a:endParaRPr>
          </a:p>
          <a:p>
            <a:pPr marL="0" indent="0">
              <a:buNone/>
            </a:pPr>
            <a:endParaRPr lang="tr-TR" sz="1800" b="1" dirty="0">
              <a:latin typeface="+mj-lt"/>
            </a:endParaRPr>
          </a:p>
          <a:p>
            <a:endParaRPr lang="tr-TR" sz="1400" dirty="0"/>
          </a:p>
          <a:p>
            <a:endParaRPr lang="tr-TR" sz="1400" dirty="0"/>
          </a:p>
          <a:p>
            <a:r>
              <a:rPr lang="tr-TR" sz="2400" dirty="0"/>
              <a:t>Birinci ve ikinci yarıyıl sonunda </a:t>
            </a:r>
            <a:r>
              <a:rPr lang="tr-TR" sz="2400" b="1" dirty="0"/>
              <a:t>genel not ortalamaları 1.70’in </a:t>
            </a:r>
            <a:r>
              <a:rPr lang="tr-TR" sz="2400" dirty="0"/>
              <a:t>altında olan </a:t>
            </a:r>
            <a:r>
              <a:rPr lang="tr-TR" sz="2400" dirty="0" smtClean="0"/>
              <a:t>öğrenciler,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Üçüncü ve dördüncü yarıyıl sonunda </a:t>
            </a:r>
            <a:r>
              <a:rPr lang="tr-TR" sz="2400" b="1" dirty="0"/>
              <a:t>genel not ortalamaları 1.80’in </a:t>
            </a:r>
            <a:r>
              <a:rPr lang="tr-TR" sz="2400" dirty="0"/>
              <a:t>altında olan </a:t>
            </a:r>
            <a:r>
              <a:rPr lang="tr-TR" sz="2400" dirty="0" smtClean="0"/>
              <a:t>öğrenciler,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Beşinci ve altıncı yarıyıl sonunda </a:t>
            </a:r>
            <a:r>
              <a:rPr lang="tr-TR" sz="2400" b="1" dirty="0"/>
              <a:t>genel not ortalamaları 1.90’ın </a:t>
            </a:r>
            <a:r>
              <a:rPr lang="tr-TR" sz="2400" dirty="0"/>
              <a:t>altında olan </a:t>
            </a:r>
            <a:r>
              <a:rPr lang="tr-TR" sz="2400" dirty="0" smtClean="0"/>
              <a:t>öğrenciler,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Yedinci ve sonraki yarıyıl sonunda </a:t>
            </a:r>
            <a:r>
              <a:rPr lang="tr-TR" sz="2400" b="1" dirty="0"/>
              <a:t>genel not ortalamaları 2.00’ın</a:t>
            </a:r>
            <a:r>
              <a:rPr lang="tr-TR" sz="2400" dirty="0"/>
              <a:t> altında olan öğrenciler gözetim listesine girerler. </a:t>
            </a:r>
          </a:p>
          <a:p>
            <a:pPr marL="0" indent="0">
              <a:buNone/>
            </a:pPr>
            <a:endParaRPr lang="tr-TR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786050" y="857232"/>
            <a:ext cx="2428892" cy="338554"/>
          </a:xfrm>
          <a:prstGeom prst="rect">
            <a:avLst/>
          </a:prstGeom>
          <a:solidFill>
            <a:srgbClr val="92D050">
              <a:alpha val="99000"/>
            </a:srgbClr>
          </a:solidFill>
          <a:ln w="19050">
            <a:solidFill>
              <a:schemeClr val="tx1">
                <a:alpha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prstClr val="black"/>
                </a:solidFill>
                <a:latin typeface="Calibri"/>
              </a:rPr>
              <a:t>Gözetim Listesi nedir?</a:t>
            </a:r>
          </a:p>
        </p:txBody>
      </p:sp>
    </p:spTree>
    <p:extLst>
      <p:ext uri="{BB962C8B-B14F-4D97-AF65-F5344CB8AC3E}">
        <p14:creationId xmlns:p14="http://schemas.microsoft.com/office/powerpoint/2010/main" val="277085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0"/>
            <a:ext cx="8964488" cy="666936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latin typeface="+mj-lt"/>
              </a:rPr>
              <a:t>                               </a:t>
            </a:r>
          </a:p>
          <a:p>
            <a:pPr marL="0" indent="0">
              <a:buNone/>
            </a:pPr>
            <a:endParaRPr lang="tr-TR" sz="1500" dirty="0">
              <a:latin typeface="+mj-lt"/>
            </a:endParaRPr>
          </a:p>
          <a:p>
            <a:pPr marL="0" indent="0">
              <a:buNone/>
            </a:pPr>
            <a:endParaRPr lang="tr-TR" sz="1800" b="1" dirty="0">
              <a:latin typeface="+mj-lt"/>
            </a:endParaRPr>
          </a:p>
          <a:p>
            <a:endParaRPr lang="tr-TR" sz="1400" dirty="0"/>
          </a:p>
          <a:p>
            <a:endParaRPr lang="tr-TR" sz="1400" dirty="0"/>
          </a:p>
          <a:p>
            <a:r>
              <a:rPr lang="tr-TR" sz="2400" dirty="0" smtClean="0"/>
              <a:t>Normal </a:t>
            </a:r>
            <a:r>
              <a:rPr lang="tr-TR" sz="2400" b="1" dirty="0"/>
              <a:t>öğrenim süresi 2 yıl </a:t>
            </a:r>
            <a:r>
              <a:rPr lang="tr-TR" sz="2400" dirty="0"/>
              <a:t>olan programların üçüncü yarıyıl sonunda </a:t>
            </a:r>
            <a:r>
              <a:rPr lang="tr-TR" sz="2400" b="1" dirty="0"/>
              <a:t>genel not ortalamaları 2.00</a:t>
            </a:r>
            <a:r>
              <a:rPr lang="tr-TR" sz="2400" dirty="0"/>
              <a:t> altında olan </a:t>
            </a:r>
            <a:r>
              <a:rPr lang="tr-TR" sz="2400" dirty="0" smtClean="0"/>
              <a:t>öğrenciler</a:t>
            </a:r>
            <a:r>
              <a:rPr lang="tr-TR" sz="2400" dirty="0"/>
              <a:t>,</a:t>
            </a:r>
            <a:r>
              <a:rPr lang="tr-TR" sz="2400" dirty="0" smtClean="0"/>
              <a:t> </a:t>
            </a:r>
            <a:r>
              <a:rPr lang="tr-TR" sz="2400" dirty="0"/>
              <a:t>gözetim listesine girerler. 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  <a:latin typeface="+mj-lt"/>
              </a:rPr>
              <a:t>DİKKAT!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Gözetim listesine giren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öğrenciler, sonraki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yarıyıldaki ders kaydında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en fazla 24 AKTS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ders alabilir.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/>
              <a:t>Gözetim listesinde iken ağırlıklı genel not ortalamalarını belirtilen düzeylerin üzerine </a:t>
            </a:r>
            <a:r>
              <a:rPr lang="tr-TR" sz="2400" b="1" dirty="0" smtClean="0"/>
              <a:t>yükselten </a:t>
            </a:r>
            <a:r>
              <a:rPr lang="tr-TR" sz="2400" b="1" dirty="0"/>
              <a:t>öğrenciler gözetim listesinden çıkarlar.</a:t>
            </a:r>
          </a:p>
          <a:p>
            <a:pPr marL="0" indent="0">
              <a:buNone/>
            </a:pPr>
            <a:endParaRPr lang="tr-TR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786050" y="857232"/>
            <a:ext cx="2428892" cy="338554"/>
          </a:xfrm>
          <a:prstGeom prst="rect">
            <a:avLst/>
          </a:prstGeom>
          <a:solidFill>
            <a:srgbClr val="92D050">
              <a:alpha val="99000"/>
            </a:srgbClr>
          </a:solidFill>
          <a:ln w="19050">
            <a:solidFill>
              <a:schemeClr val="tx1">
                <a:alpha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prstClr val="black"/>
                </a:solidFill>
                <a:latin typeface="Calibri"/>
              </a:rPr>
              <a:t>Gözetim Listesi nedir?</a:t>
            </a:r>
          </a:p>
        </p:txBody>
      </p:sp>
    </p:spTree>
    <p:extLst>
      <p:ext uri="{BB962C8B-B14F-4D97-AF65-F5344CB8AC3E}">
        <p14:creationId xmlns:p14="http://schemas.microsoft.com/office/powerpoint/2010/main" val="277085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8280920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0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tr-TR" sz="1800" dirty="0"/>
              <a:t> 					</a:t>
            </a:r>
            <a:r>
              <a:rPr lang="tr-TR" sz="1800" dirty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</a:rPr>
              <a:t> </a:t>
            </a:r>
            <a:r>
              <a:rPr lang="tr-TR" sz="1800" dirty="0" smtClean="0">
                <a:solidFill>
                  <a:srgbClr val="FF0000"/>
                </a:solidFill>
              </a:rPr>
              <a:t>içinde </a:t>
            </a:r>
            <a:r>
              <a:rPr lang="tr-TR" sz="1800" dirty="0">
                <a:solidFill>
                  <a:srgbClr val="FF0000"/>
                </a:solidFill>
              </a:rPr>
              <a:t>mezun olması gerekir.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latin typeface="+mj-lt"/>
            </a:endParaRPr>
          </a:p>
          <a:p>
            <a:pPr marL="0" indent="0" algn="just">
              <a:buNone/>
            </a:pPr>
            <a:r>
              <a:rPr lang="tr-TR" sz="2000" dirty="0">
                <a:latin typeface="+mj-lt"/>
              </a:rPr>
              <a:t>   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      </a:t>
            </a:r>
            <a:endParaRPr lang="tr-TR" sz="1800" dirty="0"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53592" y="92531"/>
            <a:ext cx="25922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prstClr val="black"/>
                </a:solidFill>
                <a:latin typeface="Calibri"/>
              </a:rPr>
              <a:t>Öğrenim </a:t>
            </a:r>
            <a:r>
              <a:rPr lang="tr-TR" sz="2000" b="1" dirty="0" smtClean="0">
                <a:solidFill>
                  <a:prstClr val="black"/>
                </a:solidFill>
                <a:latin typeface="Calibri"/>
              </a:rPr>
              <a:t>Süreleri</a:t>
            </a:r>
            <a:endParaRPr lang="tr-TR" sz="20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86306"/>
              </p:ext>
            </p:extLst>
          </p:nvPr>
        </p:nvGraphicFramePr>
        <p:xfrm>
          <a:off x="714348" y="928670"/>
          <a:ext cx="7416824" cy="31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8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+mj-lt"/>
                        </a:rPr>
                        <a:t>Azami öğrenim süreleri (hazırlık</a:t>
                      </a:r>
                      <a:r>
                        <a:rPr lang="tr-TR" sz="1600" baseline="0" dirty="0">
                          <a:latin typeface="+mj-lt"/>
                        </a:rPr>
                        <a:t> sınıf hariç)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53"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yıllık ön lisans programlarında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yıl içerisinde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53"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yıllık lisans programlarında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 yıl içerisinde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53"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 yıllık lisans programlarında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 yıl içerisinde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53">
                <a:tc>
                  <a:txBody>
                    <a:bodyPr/>
                    <a:lstStyle/>
                    <a:p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 yıllık lisans programlarında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 yıl içerisinde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90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chemeClr val="tx1"/>
                </a:solidFill>
              </a:rPr>
              <a:t>Yatay geçiş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1- Merkezi yerleştirme puanına göre yatay geçiş: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Öğrencinin Kazandığı </a:t>
            </a:r>
            <a:r>
              <a:rPr lang="tr-TR" dirty="0"/>
              <a:t>yılın taban puanı geçmek istediği programın taban puanına eşit veya yüksek olması halinde,</a:t>
            </a:r>
          </a:p>
          <a:p>
            <a:pPr marL="0" indent="0" algn="just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2-Başarı Puanına göre yatay geçiş: 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Öğrencilerin </a:t>
            </a:r>
            <a:r>
              <a:rPr lang="tr-TR" dirty="0"/>
              <a:t>başka bir </a:t>
            </a:r>
            <a:r>
              <a:rPr lang="tr-TR" dirty="0" smtClean="0"/>
              <a:t>Üniversitede </a:t>
            </a:r>
            <a:r>
              <a:rPr lang="tr-TR" dirty="0"/>
              <a:t>aynı veya eşdeğer </a:t>
            </a:r>
            <a:r>
              <a:rPr lang="tr-TR" dirty="0" smtClean="0"/>
              <a:t>programda </a:t>
            </a:r>
            <a:r>
              <a:rPr lang="tr-TR" dirty="0"/>
              <a:t>aldığı derslerin ortalaması 2.50’in üzerinde ve başarısız dersi olmamak </a:t>
            </a:r>
            <a:r>
              <a:rPr lang="tr-TR" dirty="0" smtClean="0"/>
              <a:t>şartıyla,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Yatay </a:t>
            </a:r>
            <a:r>
              <a:rPr lang="tr-TR" dirty="0"/>
              <a:t>Geçiş </a:t>
            </a:r>
            <a:r>
              <a:rPr lang="tr-TR" dirty="0" smtClean="0"/>
              <a:t>başvurusu </a:t>
            </a:r>
            <a:r>
              <a:rPr lang="tr-TR" dirty="0"/>
              <a:t>yapabilirler.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574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404664"/>
            <a:ext cx="828092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  <a:latin typeface="Calibri"/>
            </a:endParaRPr>
          </a:p>
          <a:p>
            <a:r>
              <a:rPr lang="tr-TR" sz="19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r>
              <a:rPr lang="tr-TR" sz="2400" dirty="0">
                <a:solidFill>
                  <a:srgbClr val="C00000"/>
                </a:solidFill>
                <a:latin typeface="Calibri"/>
              </a:rPr>
              <a:t>D</a:t>
            </a:r>
            <a:r>
              <a:rPr lang="tr-TR" sz="2400" dirty="0" smtClean="0">
                <a:solidFill>
                  <a:srgbClr val="C00000"/>
                </a:solidFill>
                <a:latin typeface="Calibri"/>
              </a:rPr>
              <a:t>etaylı </a:t>
            </a:r>
            <a:r>
              <a:rPr lang="tr-TR" sz="2400" dirty="0">
                <a:solidFill>
                  <a:srgbClr val="C00000"/>
                </a:solidFill>
                <a:latin typeface="Calibri"/>
              </a:rPr>
              <a:t>bilgi </a:t>
            </a:r>
            <a:r>
              <a:rPr lang="tr-TR" sz="2400" dirty="0" smtClean="0">
                <a:solidFill>
                  <a:srgbClr val="C00000"/>
                </a:solidFill>
                <a:latin typeface="Calibri"/>
              </a:rPr>
              <a:t>için</a:t>
            </a:r>
            <a:r>
              <a:rPr lang="tr-TR" sz="2400" dirty="0">
                <a:solidFill>
                  <a:srgbClr val="C00000"/>
                </a:solidFill>
                <a:latin typeface="Calibri"/>
              </a:rPr>
              <a:t>… </a:t>
            </a:r>
          </a:p>
          <a:p>
            <a:endParaRPr lang="tr-TR" sz="2400" dirty="0">
              <a:solidFill>
                <a:srgbClr val="C00000"/>
              </a:solidFill>
              <a:latin typeface="Calibri"/>
            </a:endParaRPr>
          </a:p>
          <a:p>
            <a:r>
              <a:rPr lang="tr-TR" sz="2400" dirty="0">
                <a:solidFill>
                  <a:prstClr val="black"/>
                </a:solidFill>
                <a:latin typeface="Calibri"/>
              </a:rPr>
              <a:t>	Öğrenci işleri Daire Başkanlığı web sitemizi </a:t>
            </a:r>
          </a:p>
          <a:p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r>
              <a:rPr lang="tr-TR" sz="2400" dirty="0">
                <a:solidFill>
                  <a:srgbClr val="7030A0"/>
                </a:solidFill>
                <a:latin typeface="Calibri"/>
              </a:rPr>
              <a:t>(http://ogrenci.harran.edu.tr</a:t>
            </a:r>
            <a:r>
              <a:rPr lang="tr-TR" sz="2400" dirty="0" smtClean="0">
                <a:solidFill>
                  <a:srgbClr val="7030A0"/>
                </a:solidFill>
                <a:latin typeface="Calibri"/>
              </a:rPr>
              <a:t>/) </a:t>
            </a:r>
            <a:r>
              <a:rPr lang="tr-TR" sz="2400" dirty="0" err="1" smtClean="0">
                <a:solidFill>
                  <a:srgbClr val="7030A0"/>
                </a:solidFill>
                <a:latin typeface="Calibri"/>
              </a:rPr>
              <a:t>yi</a:t>
            </a:r>
            <a:r>
              <a:rPr lang="tr-TR" sz="2400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tr-TR" sz="2400" dirty="0" smtClean="0">
                <a:solidFill>
                  <a:prstClr val="black"/>
                </a:solidFill>
                <a:latin typeface="Calibri"/>
              </a:rPr>
              <a:t>ziyaret edebilir.</a:t>
            </a:r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r>
              <a:rPr lang="tr-TR" sz="2400" dirty="0">
                <a:solidFill>
                  <a:srgbClr val="00B050"/>
                </a:solidFill>
                <a:latin typeface="Calibri"/>
              </a:rPr>
              <a:t>Sıkça </a:t>
            </a:r>
            <a:r>
              <a:rPr lang="tr-TR" sz="2400">
                <a:solidFill>
                  <a:srgbClr val="00B050"/>
                </a:solidFill>
                <a:latin typeface="Calibri"/>
              </a:rPr>
              <a:t>Sorulan </a:t>
            </a:r>
            <a:r>
              <a:rPr lang="tr-TR" sz="2400" smtClean="0">
                <a:solidFill>
                  <a:srgbClr val="00B050"/>
                </a:solidFill>
                <a:latin typeface="Calibri"/>
              </a:rPr>
              <a:t>Sorular (</a:t>
            </a:r>
            <a:r>
              <a:rPr lang="tr-TR" sz="2400" dirty="0">
                <a:solidFill>
                  <a:srgbClr val="00B050"/>
                </a:solidFill>
                <a:latin typeface="Calibri"/>
              </a:rPr>
              <a:t>SSS)  </a:t>
            </a:r>
            <a:r>
              <a:rPr lang="tr-TR" sz="2400" dirty="0" err="1">
                <a:solidFill>
                  <a:prstClr val="black"/>
                </a:solidFill>
                <a:latin typeface="Calibri"/>
              </a:rPr>
              <a:t>portalında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 sorularınıza yanıt bulabilirsiniz.</a:t>
            </a:r>
          </a:p>
          <a:p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r>
              <a:rPr lang="tr-TR" sz="2400" dirty="0">
                <a:solidFill>
                  <a:prstClr val="black"/>
                </a:solidFill>
                <a:latin typeface="Calibri"/>
              </a:rPr>
              <a:t>Üniversitemiz ile ilgili Yönetmelik ve Yönergelere web sayfamızda Mevzuat kısmından ulaşabilirsiniz.</a:t>
            </a:r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endParaRPr lang="tr-TR" dirty="0">
              <a:solidFill>
                <a:srgbClr val="00B0F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248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404664"/>
            <a:ext cx="828092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  <a:latin typeface="Calibri"/>
            </a:endParaRPr>
          </a:p>
          <a:p>
            <a:r>
              <a:rPr lang="tr-TR" sz="1900" dirty="0">
                <a:solidFill>
                  <a:prstClr val="black"/>
                </a:solidFill>
                <a:latin typeface="Calibri"/>
              </a:rPr>
              <a:t>Bizlere ;</a:t>
            </a:r>
          </a:p>
          <a:p>
            <a:r>
              <a:rPr lang="tr-TR" sz="1900" dirty="0">
                <a:solidFill>
                  <a:prstClr val="black"/>
                </a:solidFill>
                <a:latin typeface="Calibri"/>
              </a:rPr>
              <a:t>web sayfamızdaki dahili numaralarımız </a:t>
            </a:r>
            <a:r>
              <a:rPr lang="tr-TR" sz="1900" dirty="0" smtClean="0">
                <a:solidFill>
                  <a:prstClr val="black"/>
                </a:solidFill>
                <a:latin typeface="Calibri"/>
              </a:rPr>
              <a:t>ile veya</a:t>
            </a:r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r>
              <a:rPr lang="tr-TR" sz="1900" dirty="0" smtClean="0">
                <a:solidFill>
                  <a:prstClr val="black"/>
                </a:solidFill>
                <a:latin typeface="Calibri"/>
              </a:rPr>
              <a:t>Sorularınıza </a:t>
            </a:r>
            <a:r>
              <a:rPr lang="tr-TR" sz="1900" dirty="0">
                <a:solidFill>
                  <a:prstClr val="black"/>
                </a:solidFill>
                <a:latin typeface="Calibri"/>
              </a:rPr>
              <a:t>1 iş günü </a:t>
            </a:r>
            <a:r>
              <a:rPr lang="tr-TR" sz="1900" dirty="0" smtClean="0">
                <a:solidFill>
                  <a:prstClr val="black"/>
                </a:solidFill>
                <a:latin typeface="Calibri"/>
              </a:rPr>
              <a:t>içerisinde </a:t>
            </a:r>
            <a:r>
              <a:rPr lang="tr-TR" sz="1900" dirty="0">
                <a:solidFill>
                  <a:prstClr val="black"/>
                </a:solidFill>
                <a:latin typeface="Calibri"/>
              </a:rPr>
              <a:t>cevap verdiğimiz ;</a:t>
            </a:r>
          </a:p>
          <a:p>
            <a:r>
              <a:rPr lang="tr-TR" sz="1900" dirty="0">
                <a:solidFill>
                  <a:srgbClr val="7030A0"/>
                </a:solidFill>
                <a:latin typeface="Calibri"/>
                <a:hlinkClick r:id="rId2"/>
              </a:rPr>
              <a:t>ogrencisoruyor@harran.edu.tr</a:t>
            </a:r>
            <a:r>
              <a:rPr lang="tr-TR" sz="1900" dirty="0">
                <a:solidFill>
                  <a:srgbClr val="7030A0"/>
                </a:solidFill>
                <a:latin typeface="Calibri"/>
              </a:rPr>
              <a:t>  </a:t>
            </a:r>
            <a:r>
              <a:rPr lang="tr-TR" sz="1900" dirty="0" smtClean="0">
                <a:latin typeface="Calibri"/>
              </a:rPr>
              <a:t>e-posta </a:t>
            </a:r>
            <a:r>
              <a:rPr lang="tr-TR" sz="1900" dirty="0">
                <a:latin typeface="Calibri"/>
              </a:rPr>
              <a:t>adresi üzerinden  ULAŞABİLİRSİNİZ….</a:t>
            </a:r>
          </a:p>
          <a:p>
            <a:endParaRPr lang="tr-TR" sz="1900" dirty="0">
              <a:solidFill>
                <a:srgbClr val="7030A0"/>
              </a:solidFill>
              <a:latin typeface="Calibri"/>
            </a:endParaRPr>
          </a:p>
          <a:p>
            <a:r>
              <a:rPr lang="tr-TR" sz="19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r>
              <a:rPr lang="tr-TR" sz="1900" dirty="0">
                <a:solidFill>
                  <a:prstClr val="black"/>
                </a:solidFill>
                <a:latin typeface="Calibri"/>
              </a:rPr>
              <a:t>Her türlü soru, görüş, öneri ve talepleriniz için Kalite Yönetimi Bilgi Sistemi </a:t>
            </a:r>
            <a:r>
              <a:rPr lang="tr-TR" sz="19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(http://kys.harran.edu.tr/) </a:t>
            </a:r>
            <a:r>
              <a:rPr lang="tr-TR" sz="1900" dirty="0">
                <a:solidFill>
                  <a:prstClr val="black"/>
                </a:solidFill>
                <a:latin typeface="Calibri"/>
              </a:rPr>
              <a:t>üzerinden  bizlere iletebilirsiniz.</a:t>
            </a:r>
          </a:p>
          <a:p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endParaRPr lang="tr-TR" sz="1900" dirty="0">
              <a:solidFill>
                <a:prstClr val="black"/>
              </a:solidFill>
              <a:latin typeface="Calibri"/>
            </a:endParaRPr>
          </a:p>
          <a:p>
            <a:r>
              <a:rPr lang="tr-TR" sz="2400" dirty="0" smtClean="0">
                <a:solidFill>
                  <a:srgbClr val="00B0F0"/>
                </a:solidFill>
                <a:latin typeface="Calibri"/>
              </a:rPr>
              <a:t>Sağlıklı, mutlu</a:t>
            </a:r>
            <a:r>
              <a:rPr lang="tr-TR" sz="2400" dirty="0">
                <a:solidFill>
                  <a:srgbClr val="00B0F0"/>
                </a:solidFill>
                <a:latin typeface="Calibri"/>
              </a:rPr>
              <a:t> </a:t>
            </a:r>
            <a:r>
              <a:rPr lang="tr-TR" sz="2400" dirty="0" smtClean="0">
                <a:solidFill>
                  <a:srgbClr val="00B0F0"/>
                </a:solidFill>
                <a:latin typeface="Calibri"/>
              </a:rPr>
              <a:t>ve başarılı bir eğitim-öğretim hayatı dileriz.</a:t>
            </a:r>
          </a:p>
          <a:p>
            <a:pPr algn="ctr"/>
            <a:endParaRPr lang="tr-TR" sz="2400" dirty="0">
              <a:solidFill>
                <a:srgbClr val="00B0F0"/>
              </a:solidFill>
              <a:latin typeface="Calibri"/>
            </a:endParaRPr>
          </a:p>
          <a:p>
            <a:pPr algn="ctr"/>
            <a:r>
              <a:rPr lang="tr-TR" sz="2400" dirty="0" smtClean="0">
                <a:solidFill>
                  <a:srgbClr val="00B0F0"/>
                </a:solidFill>
                <a:latin typeface="Calibri"/>
              </a:rPr>
              <a:t>KATILIMINIZ İÇİN TEŞEKKÜR EDERİZ.</a:t>
            </a:r>
          </a:p>
          <a:p>
            <a:pPr algn="ctr"/>
            <a:endParaRPr lang="tr-TR" sz="2400" dirty="0" smtClean="0">
              <a:solidFill>
                <a:srgbClr val="00B0F0"/>
              </a:solidFill>
              <a:latin typeface="Calibri"/>
            </a:endParaRPr>
          </a:p>
          <a:p>
            <a:pPr algn="ctr"/>
            <a:r>
              <a:rPr lang="tr-TR" sz="2400" dirty="0" smtClean="0">
                <a:solidFill>
                  <a:srgbClr val="00B0F0"/>
                </a:solidFill>
                <a:latin typeface="Calibri"/>
              </a:rPr>
              <a:t>-SON-</a:t>
            </a:r>
            <a:endParaRPr lang="tr-TR" sz="2400" dirty="0">
              <a:solidFill>
                <a:srgbClr val="00B0F0"/>
              </a:solidFill>
              <a:latin typeface="Calibri"/>
            </a:endParaRPr>
          </a:p>
          <a:p>
            <a:endParaRPr lang="tr-TR" dirty="0">
              <a:solidFill>
                <a:srgbClr val="00B0F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2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8100"/>
            <a:ext cx="8856984" cy="6631260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algn="ctr" fontAlgn="base">
              <a:spcBef>
                <a:spcPts val="672"/>
              </a:spcBef>
              <a:buNone/>
            </a:pPr>
            <a:r>
              <a:rPr lang="tr-TR" sz="2800" b="1" dirty="0">
                <a:latin typeface="Arial"/>
              </a:rPr>
              <a:t>Hizmet Yerlerimiz</a:t>
            </a:r>
          </a:p>
          <a:p>
            <a:pPr marL="0" indent="0" algn="ctr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None/>
            </a:pPr>
            <a:r>
              <a:rPr lang="tr-TR" sz="2800" b="1" dirty="0">
                <a:latin typeface="Arial"/>
              </a:rPr>
              <a:t>*</a:t>
            </a:r>
            <a:r>
              <a:rPr lang="tr-TR" sz="2800" b="1" dirty="0" err="1">
                <a:latin typeface="Arial"/>
              </a:rPr>
              <a:t>Osmanbey</a:t>
            </a:r>
            <a:r>
              <a:rPr lang="tr-TR" sz="2800" b="1" dirty="0">
                <a:latin typeface="Arial"/>
              </a:rPr>
              <a:t> </a:t>
            </a:r>
            <a:r>
              <a:rPr lang="tr-TR" sz="2800" b="1" dirty="0" err="1">
                <a:latin typeface="Arial"/>
              </a:rPr>
              <a:t>Kampüsü</a:t>
            </a:r>
            <a:r>
              <a:rPr lang="tr-TR" sz="2800" b="1" dirty="0">
                <a:latin typeface="Arial"/>
              </a:rPr>
              <a:t> Merkezi Otomasyon Birimi</a:t>
            </a: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Font typeface="Arial" charset="0"/>
              <a:buChar char="•"/>
            </a:pPr>
            <a:r>
              <a:rPr lang="tr-TR" sz="2800" b="1" dirty="0">
                <a:latin typeface="Arial"/>
              </a:rPr>
              <a:t>Yenişehir </a:t>
            </a:r>
            <a:r>
              <a:rPr lang="tr-TR" sz="2800" b="1" dirty="0" err="1">
                <a:latin typeface="Arial"/>
              </a:rPr>
              <a:t>Kampüsü</a:t>
            </a:r>
            <a:r>
              <a:rPr lang="tr-TR" sz="2800" b="1" dirty="0">
                <a:latin typeface="Arial"/>
              </a:rPr>
              <a:t> Merkezi Otomasyon Birimi</a:t>
            </a:r>
          </a:p>
          <a:p>
            <a:pPr marL="0" indent="0" fontAlgn="base">
              <a:spcBef>
                <a:spcPts val="672"/>
              </a:spcBef>
              <a:buFont typeface="Arial" charset="0"/>
              <a:buChar char="•"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Font typeface="Arial" charset="0"/>
              <a:buChar char="•"/>
            </a:pPr>
            <a:r>
              <a:rPr lang="tr-TR" sz="2800" b="1" dirty="0" err="1">
                <a:latin typeface="Arial"/>
              </a:rPr>
              <a:t>Eyyübiye</a:t>
            </a:r>
            <a:r>
              <a:rPr lang="tr-TR" sz="2800" b="1" dirty="0">
                <a:latin typeface="Arial"/>
              </a:rPr>
              <a:t> Kampüsü Merkezi Otomasyon Birimi</a:t>
            </a:r>
          </a:p>
          <a:p>
            <a:pPr marL="0" indent="0" fontAlgn="base">
              <a:spcBef>
                <a:spcPts val="672"/>
              </a:spcBef>
              <a:buFont typeface="Arial" charset="0"/>
              <a:buChar char="•"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None/>
            </a:pPr>
            <a:r>
              <a:rPr lang="tr-TR" sz="2800" b="1" dirty="0">
                <a:latin typeface="Arial"/>
              </a:rPr>
              <a:t>* Tüm İlçelerdeki </a:t>
            </a:r>
            <a:r>
              <a:rPr lang="tr-TR" sz="2800" b="1" dirty="0" err="1">
                <a:latin typeface="Arial"/>
              </a:rPr>
              <a:t>MYO’larda</a:t>
            </a:r>
            <a:r>
              <a:rPr lang="tr-TR" sz="2800" b="1" dirty="0">
                <a:latin typeface="Arial"/>
              </a:rPr>
              <a:t> Bulunan Öğrenci Ofisleri</a:t>
            </a: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algn="just" fontAlgn="base">
              <a:spcBef>
                <a:spcPts val="672"/>
              </a:spcBef>
              <a:buNone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  <a:p>
            <a:pPr marL="0" indent="0" fontAlgn="base">
              <a:spcBef>
                <a:spcPts val="672"/>
              </a:spcBef>
              <a:buNone/>
            </a:pPr>
            <a:endParaRPr lang="tr-TR" sz="2800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37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spcBef>
                <a:spcPts val="672"/>
              </a:spcBef>
              <a:buNone/>
            </a:pPr>
            <a:endParaRPr lang="tr-TR" sz="3600" b="1" dirty="0">
              <a:latin typeface="Arial"/>
            </a:endParaRPr>
          </a:p>
          <a:p>
            <a:pPr marL="0" indent="0" algn="ctr" fontAlgn="base">
              <a:spcBef>
                <a:spcPts val="672"/>
              </a:spcBef>
              <a:buNone/>
            </a:pPr>
            <a:r>
              <a:rPr lang="tr-TR" sz="3600" b="1" dirty="0">
                <a:latin typeface="Arial"/>
              </a:rPr>
              <a:t>Hizmetlerimiz;</a:t>
            </a:r>
            <a:endParaRPr lang="tr-TR" sz="3600" b="1" dirty="0">
              <a:solidFill>
                <a:srgbClr val="FF0000"/>
              </a:solidFill>
              <a:latin typeface="Trebuchet MS"/>
            </a:endParaRPr>
          </a:p>
          <a:p>
            <a:pPr marL="0" indent="0" algn="ctr" fontAlgn="base">
              <a:spcBef>
                <a:spcPts val="672"/>
              </a:spcBef>
              <a:buNone/>
            </a:pPr>
            <a:endParaRPr lang="tr-TR" sz="5000" b="1" dirty="0">
              <a:solidFill>
                <a:srgbClr val="FF0000"/>
              </a:solidFill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tr-TR" sz="2800" b="1" dirty="0">
                <a:latin typeface="Trebuchet MS"/>
              </a:rPr>
              <a:t>Kayıtlarınızı </a:t>
            </a:r>
            <a:r>
              <a:rPr lang="tr-TR" sz="2800" b="1" dirty="0">
                <a:latin typeface="Trebuchet MS"/>
              </a:rPr>
              <a:t>y</a:t>
            </a:r>
            <a:r>
              <a:rPr lang="tr-TR" sz="2800" b="1" dirty="0" smtClean="0">
                <a:latin typeface="Trebuchet MS"/>
              </a:rPr>
              <a:t>apmak</a:t>
            </a:r>
            <a:r>
              <a:rPr lang="tr-TR" sz="2800" b="1" dirty="0" smtClean="0">
                <a:latin typeface="Trebuchet MS"/>
              </a:rPr>
              <a:t>,</a:t>
            </a: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tr-TR" sz="2800" b="1" dirty="0">
                <a:latin typeface="Trebuchet MS"/>
              </a:rPr>
              <a:t>Öğrenciliğiniz ile ilgili Belge </a:t>
            </a:r>
            <a:r>
              <a:rPr lang="tr-TR" sz="2800" b="1" dirty="0" smtClean="0">
                <a:latin typeface="Trebuchet MS"/>
              </a:rPr>
              <a:t>Taleplerinizi karşılamak,</a:t>
            </a: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tr-TR" sz="2800" b="1" dirty="0">
                <a:latin typeface="Trebuchet MS"/>
              </a:rPr>
              <a:t>Fakülte/ YO/ MYO yönetim kurulunca alınan kararları </a:t>
            </a:r>
            <a:r>
              <a:rPr lang="tr-TR" sz="2800" b="1" dirty="0" smtClean="0">
                <a:latin typeface="Trebuchet MS"/>
              </a:rPr>
              <a:t>OBS’ ye işlemek,</a:t>
            </a: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tr-TR" sz="2800" b="1" dirty="0">
                <a:latin typeface="Trebuchet MS"/>
              </a:rPr>
              <a:t>Ders Kayıtlarınız için gerekli </a:t>
            </a:r>
            <a:r>
              <a:rPr lang="tr-TR" sz="2800" b="1" dirty="0" smtClean="0">
                <a:latin typeface="Trebuchet MS"/>
              </a:rPr>
              <a:t>işlemleri </a:t>
            </a:r>
            <a:r>
              <a:rPr lang="tr-TR" sz="2800" b="1" dirty="0">
                <a:latin typeface="Trebuchet MS"/>
              </a:rPr>
              <a:t>OBS üzerinden </a:t>
            </a:r>
            <a:r>
              <a:rPr lang="tr-TR" sz="2800" b="1" dirty="0" smtClean="0">
                <a:latin typeface="Trebuchet MS"/>
              </a:rPr>
              <a:t>yapmak,</a:t>
            </a: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tr-TR" sz="2800" b="1" dirty="0">
              <a:latin typeface="Trebuchet MS"/>
            </a:endParaRPr>
          </a:p>
          <a:p>
            <a:pPr algn="ctr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tr-TR" sz="2800" b="1" dirty="0">
                <a:latin typeface="Trebuchet MS"/>
              </a:rPr>
              <a:t>Mezuniyet </a:t>
            </a:r>
            <a:r>
              <a:rPr lang="tr-TR" sz="2800" b="1" dirty="0" smtClean="0">
                <a:latin typeface="Trebuchet MS"/>
              </a:rPr>
              <a:t>işlemlerinizi ve diğer işlemlerinizi yapmak</a:t>
            </a:r>
            <a:r>
              <a:rPr lang="tr-TR" sz="2800" b="1" dirty="0" smtClean="0">
                <a:latin typeface="Trebuchet MS"/>
              </a:rPr>
              <a:t>.</a:t>
            </a:r>
            <a:endParaRPr lang="tr-TR" sz="2800" b="1" dirty="0">
              <a:latin typeface="Trebuchet MS"/>
            </a:endParaRPr>
          </a:p>
          <a:p>
            <a:pPr marL="0" indent="0" algn="ctr" fontAlgn="base">
              <a:spcBef>
                <a:spcPts val="480"/>
              </a:spcBef>
              <a:buNone/>
            </a:pPr>
            <a:endParaRPr lang="tr-TR" sz="2800" b="1" dirty="0">
              <a:solidFill>
                <a:srgbClr val="7030A0"/>
              </a:solidFill>
              <a:latin typeface="Trebuchet MS"/>
            </a:endParaRPr>
          </a:p>
          <a:p>
            <a:pPr marL="0" indent="0" fontAlgn="base">
              <a:spcBef>
                <a:spcPts val="480"/>
              </a:spcBef>
            </a:pPr>
            <a:endParaRPr lang="tr-TR" sz="2800" b="1" dirty="0">
              <a:solidFill>
                <a:srgbClr val="7030A0"/>
              </a:solidFill>
              <a:latin typeface="Trebuchet MS"/>
            </a:endParaRPr>
          </a:p>
          <a:p>
            <a:pPr marL="0" indent="0" fontAlgn="base">
              <a:spcBef>
                <a:spcPts val="480"/>
              </a:spcBef>
              <a:buNone/>
            </a:pPr>
            <a:endParaRPr lang="tr-TR" sz="2800" dirty="0">
              <a:solidFill>
                <a:srgbClr val="7030A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2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178584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/>
              <a:t>Öğrenci Bilgi </a:t>
            </a:r>
            <a:r>
              <a:rPr lang="tr-TR" sz="4400" dirty="0" smtClean="0"/>
              <a:t>Sistemine Giriş</a:t>
            </a:r>
            <a:endParaRPr lang="tr-TR" sz="4400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>
          <a:xfrm>
            <a:off x="432717" y="1124744"/>
            <a:ext cx="8305800" cy="2016224"/>
          </a:xfrm>
        </p:spPr>
        <p:txBody>
          <a:bodyPr>
            <a:noAutofit/>
          </a:bodyPr>
          <a:lstStyle/>
          <a:p>
            <a:r>
              <a:rPr lang="tr-TR" sz="4000" dirty="0"/>
              <a:t>Öğrenci Bilgi </a:t>
            </a:r>
            <a:r>
              <a:rPr lang="tr-TR" sz="4000" dirty="0" smtClean="0"/>
              <a:t>Sistemine (</a:t>
            </a:r>
            <a:r>
              <a:rPr lang="tr-TR" sz="4000" dirty="0"/>
              <a:t>OBS) </a:t>
            </a:r>
            <a:r>
              <a:rPr lang="tr-TR" sz="4000" dirty="0">
                <a:hlinkClick r:id="rId2"/>
              </a:rPr>
              <a:t>https://obs.harran.edu.tr</a:t>
            </a:r>
            <a:r>
              <a:rPr lang="tr-TR" sz="4000" dirty="0"/>
              <a:t> web adresinden giriş yapılmaktadır.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18" y="3460651"/>
            <a:ext cx="8172399" cy="320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93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0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72380" y="3000372"/>
            <a:ext cx="8892108" cy="3740996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Şifrenizi unuttuysanız veya </a:t>
            </a:r>
            <a:r>
              <a:rPr lang="tr-TR" sz="2800" dirty="0" smtClean="0">
                <a:solidFill>
                  <a:srgbClr val="FF0000"/>
                </a:solidFill>
              </a:rPr>
              <a:t>bilmiyorsanız,</a:t>
            </a:r>
            <a:r>
              <a:rPr lang="tr-TR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2800" dirty="0">
                <a:solidFill>
                  <a:schemeClr val="accent2">
                    <a:lumMod val="50000"/>
                  </a:schemeClr>
                </a:solidFill>
              </a:rPr>
              <a:t>Sisteme e-devlet ile giriş yapabilir </a:t>
            </a:r>
            <a:r>
              <a:rPr lang="tr-TR" sz="2800" dirty="0" smtClean="0">
                <a:solidFill>
                  <a:schemeClr val="accent2">
                    <a:lumMod val="50000"/>
                  </a:schemeClr>
                </a:solidFill>
              </a:rPr>
              <a:t>veya </a:t>
            </a:r>
            <a:r>
              <a:rPr lang="tr-TR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2800" dirty="0">
                <a:solidFill>
                  <a:schemeClr val="accent2">
                    <a:lumMod val="50000"/>
                  </a:schemeClr>
                </a:solidFill>
              </a:rPr>
              <a:t>‘‘şifre sıfırla’’ seçeneğinden yeni şifrenizin e-postanıza gönderilmesini </a:t>
            </a:r>
            <a:r>
              <a:rPr lang="tr-TR" sz="2800" dirty="0" smtClean="0">
                <a:solidFill>
                  <a:schemeClr val="accent2">
                    <a:lumMod val="50000"/>
                  </a:schemeClr>
                </a:solidFill>
              </a:rPr>
              <a:t>sağlayabilirsiniz.</a:t>
            </a:r>
            <a:endParaRPr lang="tr-T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5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775962" y="126993"/>
            <a:ext cx="3932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prstClr val="black"/>
                </a:solidFill>
                <a:latin typeface="Calibri"/>
              </a:rPr>
              <a:t>OBS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’ de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Neler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Yapılabilir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?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2403624" y="28124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dirty="0">
                <a:solidFill>
                  <a:srgbClr val="00B050"/>
                </a:solidFill>
                <a:latin typeface="Calibri"/>
              </a:rPr>
              <a:t>Akademik danışmanınızı </a:t>
            </a:r>
            <a:r>
              <a:rPr lang="tr-TR" dirty="0" smtClean="0">
                <a:solidFill>
                  <a:srgbClr val="00B050"/>
                </a:solidFill>
                <a:latin typeface="Calibri"/>
              </a:rPr>
              <a:t>öğrenebilir,</a:t>
            </a:r>
            <a:endParaRPr lang="tr-TR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35596" y="3300362"/>
            <a:ext cx="651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dirty="0">
                <a:solidFill>
                  <a:srgbClr val="7030A0"/>
                </a:solidFill>
                <a:latin typeface="Calibri"/>
              </a:rPr>
              <a:t>Danışman hocalarınıza mesaj gönderebilir </a:t>
            </a:r>
            <a:r>
              <a:rPr lang="tr-TR" dirty="0" smtClean="0">
                <a:solidFill>
                  <a:srgbClr val="7030A0"/>
                </a:solidFill>
                <a:latin typeface="Calibri"/>
              </a:rPr>
              <a:t>ve </a:t>
            </a:r>
            <a:r>
              <a:rPr lang="tr-TR" dirty="0" smtClean="0">
                <a:solidFill>
                  <a:srgbClr val="7030A0"/>
                </a:solidFill>
                <a:latin typeface="Calibri"/>
              </a:rPr>
              <a:t>gelen mesajları görebilirsiniz.</a:t>
            </a:r>
            <a:endParaRPr lang="tr-TR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919076" y="2246610"/>
            <a:ext cx="558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dirty="0" smtClean="0">
                <a:solidFill>
                  <a:srgbClr val="0070C0"/>
                </a:solidFill>
                <a:latin typeface="Calibri"/>
              </a:rPr>
              <a:t>Eğitiminiz süresince alabileceğiniz dersler </a:t>
            </a:r>
            <a:r>
              <a:rPr lang="tr-TR" dirty="0" smtClean="0">
                <a:solidFill>
                  <a:srgbClr val="0070C0"/>
                </a:solidFill>
                <a:latin typeface="Calibri"/>
              </a:rPr>
              <a:t>görülebilir</a:t>
            </a:r>
            <a:r>
              <a:rPr lang="tr-TR" dirty="0" smtClean="0">
                <a:solidFill>
                  <a:srgbClr val="0070C0"/>
                </a:solidFill>
                <a:latin typeface="Calibri"/>
              </a:rPr>
              <a:t>,</a:t>
            </a:r>
            <a:endParaRPr lang="tr-TR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11760" y="170080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b="1" dirty="0">
                <a:solidFill>
                  <a:srgbClr val="7030A0"/>
                </a:solidFill>
                <a:latin typeface="Calibri"/>
              </a:rPr>
              <a:t>Sınav </a:t>
            </a:r>
            <a:r>
              <a:rPr lang="tr-TR" b="1" dirty="0" smtClean="0">
                <a:solidFill>
                  <a:srgbClr val="7030A0"/>
                </a:solidFill>
                <a:latin typeface="Calibri"/>
              </a:rPr>
              <a:t>notları görüntülenebilir,</a:t>
            </a:r>
            <a:endParaRPr lang="tr-TR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27111" y="4941168"/>
            <a:ext cx="5144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  <a:latin typeface="Calibri"/>
              </a:rPr>
              <a:t>ÖNEMLİ:</a:t>
            </a:r>
            <a:r>
              <a:rPr lang="tr-T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 İletişim </a:t>
            </a:r>
            <a:r>
              <a:rPr lang="tr-TR" dirty="0">
                <a:solidFill>
                  <a:srgbClr val="0070C0"/>
                </a:solidFill>
                <a:latin typeface="Calibri"/>
              </a:rPr>
              <a:t>bilgilerinizi güncel </a:t>
            </a:r>
            <a:r>
              <a:rPr lang="tr-TR" dirty="0" smtClean="0">
                <a:solidFill>
                  <a:srgbClr val="0070C0"/>
                </a:solidFill>
                <a:latin typeface="Calibri"/>
              </a:rPr>
              <a:t>tutmanız gerekmektedir. </a:t>
            </a:r>
            <a:r>
              <a:rPr lang="tr-TR" dirty="0">
                <a:solidFill>
                  <a:srgbClr val="0070C0"/>
                </a:solidFill>
                <a:latin typeface="Calibri"/>
              </a:rPr>
              <a:t>T</a:t>
            </a:r>
            <a:r>
              <a:rPr lang="tr-TR" dirty="0" smtClean="0">
                <a:solidFill>
                  <a:srgbClr val="0070C0"/>
                </a:solidFill>
                <a:latin typeface="Calibri"/>
              </a:rPr>
              <a:t>üm duyurular </a:t>
            </a:r>
            <a:r>
              <a:rPr lang="tr-TR" dirty="0">
                <a:solidFill>
                  <a:srgbClr val="0070C0"/>
                </a:solidFill>
                <a:latin typeface="Calibri"/>
              </a:rPr>
              <a:t>bu iletişim bilgileri </a:t>
            </a:r>
            <a:r>
              <a:rPr lang="tr-TR" dirty="0" smtClean="0">
                <a:solidFill>
                  <a:srgbClr val="0070C0"/>
                </a:solidFill>
                <a:latin typeface="Calibri"/>
              </a:rPr>
              <a:t>üzerinden tarafınıza gönderilmektedir.</a:t>
            </a:r>
            <a:endParaRPr lang="tr-TR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935596" y="125658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r-TR" b="1" dirty="0">
                <a:solidFill>
                  <a:srgbClr val="0070C0"/>
                </a:solidFill>
                <a:latin typeface="Calibri"/>
              </a:rPr>
              <a:t>Ders kayıt işlemleri </a:t>
            </a:r>
            <a:r>
              <a:rPr lang="tr-TR" b="1" dirty="0" smtClean="0">
                <a:solidFill>
                  <a:srgbClr val="0070C0"/>
                </a:solidFill>
                <a:latin typeface="Calibri"/>
              </a:rPr>
              <a:t>yapılabilir,</a:t>
            </a:r>
            <a:endParaRPr lang="tr-TR" b="1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45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79512" y="297176"/>
            <a:ext cx="61206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           Ders Kaydı </a:t>
            </a:r>
          </a:p>
          <a:p>
            <a:endParaRPr lang="tr-TR" sz="28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Font typeface="Arial" charset="0"/>
              <a:buChar char="•"/>
            </a:pPr>
            <a:r>
              <a:rPr lang="tr-TR" sz="2200" dirty="0">
                <a:latin typeface="Calibri"/>
              </a:rPr>
              <a:t>Ders </a:t>
            </a:r>
            <a:r>
              <a:rPr lang="tr-TR" sz="2200" dirty="0" smtClean="0">
                <a:latin typeface="Calibri"/>
              </a:rPr>
              <a:t>kayıtları </a:t>
            </a:r>
            <a:r>
              <a:rPr lang="tr-TR" sz="2200" dirty="0">
                <a:latin typeface="Calibri"/>
              </a:rPr>
              <a:t>Akademik takvimde belirtilen tarihler arasında OBS üzerinden </a:t>
            </a:r>
            <a:r>
              <a:rPr lang="tr-TR" sz="2200" dirty="0" smtClean="0">
                <a:latin typeface="Calibri"/>
              </a:rPr>
              <a:t>yapılır.</a:t>
            </a:r>
            <a:endParaRPr lang="tr-TR" sz="2200" dirty="0">
              <a:latin typeface="Calibri"/>
            </a:endParaRPr>
          </a:p>
          <a:p>
            <a:pPr>
              <a:buFont typeface="Arial" charset="0"/>
              <a:buChar char="•"/>
            </a:pPr>
            <a:endParaRPr lang="tr-TR" sz="2200" dirty="0">
              <a:latin typeface="Calibri"/>
            </a:endParaRPr>
          </a:p>
          <a:p>
            <a:pPr>
              <a:buFont typeface="Arial" charset="0"/>
              <a:buChar char="•"/>
            </a:pPr>
            <a:r>
              <a:rPr lang="tr-TR" sz="2200" smtClean="0">
                <a:latin typeface="Calibri"/>
              </a:rPr>
              <a:t>Ders </a:t>
            </a:r>
            <a:r>
              <a:rPr lang="tr-TR" sz="2200" smtClean="0">
                <a:latin typeface="Calibri"/>
              </a:rPr>
              <a:t>kayıtları; </a:t>
            </a:r>
            <a:r>
              <a:rPr lang="tr-TR" sz="2200" dirty="0" smtClean="0">
                <a:latin typeface="Calibri"/>
              </a:rPr>
              <a:t>Öğrencilerin </a:t>
            </a:r>
            <a:r>
              <a:rPr lang="tr-TR" sz="2200" dirty="0">
                <a:latin typeface="Calibri"/>
              </a:rPr>
              <a:t>OBS üzerinden ders seçimi yapması ve Danışman hoca tarafından onaylanması ile tamamlanan süreçtir.</a:t>
            </a:r>
          </a:p>
          <a:p>
            <a:pPr>
              <a:buFont typeface="Arial" charset="0"/>
              <a:buChar char="•"/>
            </a:pP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</a:endParaRPr>
          </a:p>
          <a:p>
            <a:pPr>
              <a:buFont typeface="Arial" charset="0"/>
              <a:buChar char="•"/>
            </a:pPr>
            <a:endParaRPr lang="tr-TR" b="1" dirty="0">
              <a:solidFill>
                <a:srgbClr val="002060"/>
              </a:solidFill>
              <a:latin typeface="Calibri"/>
            </a:endParaRPr>
          </a:p>
          <a:p>
            <a:r>
              <a:rPr lang="tr-TR" sz="2000" b="1" dirty="0">
                <a:solidFill>
                  <a:srgbClr val="FF0000"/>
                </a:solidFill>
                <a:latin typeface="Calibri"/>
              </a:rPr>
              <a:t>Dikkat!</a:t>
            </a:r>
          </a:p>
          <a:p>
            <a:r>
              <a:rPr lang="tr-TR" sz="2000" dirty="0">
                <a:solidFill>
                  <a:srgbClr val="FF0000"/>
                </a:solidFill>
                <a:latin typeface="Calibri"/>
              </a:rPr>
              <a:t>OBS üzerinden ders kaydı yapmayan veya danışman </a:t>
            </a:r>
            <a:r>
              <a:rPr lang="tr-TR" sz="2000" dirty="0" smtClean="0">
                <a:solidFill>
                  <a:srgbClr val="FF0000"/>
                </a:solidFill>
                <a:latin typeface="Calibri"/>
              </a:rPr>
              <a:t>hoca tarafından </a:t>
            </a:r>
            <a:r>
              <a:rPr lang="tr-TR" sz="2000" dirty="0">
                <a:solidFill>
                  <a:srgbClr val="FF0000"/>
                </a:solidFill>
                <a:latin typeface="Calibri"/>
              </a:rPr>
              <a:t>ders kayıtları onaylanmayan  öğrenciler derslere devam edemez ve öğrencilik haklarından </a:t>
            </a:r>
            <a:r>
              <a:rPr lang="tr-TR" sz="2000" dirty="0" smtClean="0">
                <a:solidFill>
                  <a:srgbClr val="FF0000"/>
                </a:solidFill>
                <a:latin typeface="Calibri"/>
              </a:rPr>
              <a:t>yararlanamazlar.</a:t>
            </a:r>
            <a:endParaRPr lang="tr-TR" sz="2000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83283"/>
            <a:ext cx="2736304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96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79512" y="297177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smtClean="0">
                <a:latin typeface="Calibri"/>
              </a:rPr>
              <a:t>Öğrencilerin her dönem zorunlu </a:t>
            </a:r>
            <a:r>
              <a:rPr lang="tr-TR" sz="2200" dirty="0">
                <a:latin typeface="Calibri"/>
              </a:rPr>
              <a:t>ve seçmeli dersler olmak üzere </a:t>
            </a:r>
            <a:r>
              <a:rPr lang="tr-TR" sz="2200" b="1" dirty="0">
                <a:solidFill>
                  <a:srgbClr val="FF0000"/>
                </a:solidFill>
                <a:latin typeface="Calibri"/>
              </a:rPr>
              <a:t>en az 30 AKTS </a:t>
            </a:r>
            <a:r>
              <a:rPr lang="tr-TR" sz="2200" dirty="0">
                <a:latin typeface="Calibri"/>
              </a:rPr>
              <a:t>olacak şekilde ders </a:t>
            </a:r>
            <a:r>
              <a:rPr lang="tr-TR" sz="2200" dirty="0" smtClean="0">
                <a:latin typeface="Calibri"/>
              </a:rPr>
              <a:t>almaları gerekmektedir.</a:t>
            </a:r>
            <a:endParaRPr lang="tr-TR" sz="2200" dirty="0">
              <a:latin typeface="Calibri"/>
            </a:endParaRPr>
          </a:p>
          <a:p>
            <a:endParaRPr lang="tr-TR" sz="2200" dirty="0">
              <a:latin typeface="Calibri"/>
            </a:endParaRPr>
          </a:p>
          <a:p>
            <a:r>
              <a:rPr lang="tr-TR" sz="2000" dirty="0">
                <a:latin typeface="Calibri"/>
              </a:rPr>
              <a:t>Ön lisans programlarında en az </a:t>
            </a:r>
            <a:r>
              <a:rPr lang="tr-TR" sz="2000" b="1" dirty="0">
                <a:latin typeface="Calibri"/>
              </a:rPr>
              <a:t>120 AKTS,</a:t>
            </a:r>
          </a:p>
          <a:p>
            <a:endParaRPr lang="tr-TR" sz="2000" b="1" dirty="0">
              <a:latin typeface="Calibri"/>
            </a:endParaRPr>
          </a:p>
          <a:p>
            <a:r>
              <a:rPr lang="tr-TR" sz="2000" dirty="0">
                <a:latin typeface="Calibri"/>
              </a:rPr>
              <a:t>4 yıllık lisans programlarında en az </a:t>
            </a:r>
            <a:r>
              <a:rPr lang="tr-TR" sz="2000" b="1" dirty="0">
                <a:latin typeface="Calibri"/>
              </a:rPr>
              <a:t>240 AKTS,</a:t>
            </a:r>
          </a:p>
          <a:p>
            <a:endParaRPr lang="tr-TR" sz="2000" b="1" dirty="0">
              <a:latin typeface="Calibri"/>
            </a:endParaRPr>
          </a:p>
          <a:p>
            <a:r>
              <a:rPr lang="tr-TR" sz="2000" dirty="0">
                <a:latin typeface="Calibri"/>
              </a:rPr>
              <a:t>Veteriner, Diş Hekimliği ve Eczacılık </a:t>
            </a:r>
            <a:r>
              <a:rPr lang="tr-TR" sz="2000" dirty="0" smtClean="0">
                <a:latin typeface="Calibri"/>
              </a:rPr>
              <a:t>Fakültelerinde </a:t>
            </a:r>
            <a:r>
              <a:rPr lang="tr-TR" sz="2000" dirty="0">
                <a:latin typeface="Calibri"/>
              </a:rPr>
              <a:t>en </a:t>
            </a:r>
            <a:r>
              <a:rPr lang="tr-TR" sz="2000" dirty="0" smtClean="0">
                <a:latin typeface="Calibri"/>
              </a:rPr>
              <a:t>az </a:t>
            </a:r>
            <a:r>
              <a:rPr lang="tr-TR" sz="2000" b="1" dirty="0" smtClean="0">
                <a:latin typeface="Calibri"/>
              </a:rPr>
              <a:t>300 </a:t>
            </a:r>
            <a:r>
              <a:rPr lang="tr-TR" sz="2000" b="1" dirty="0">
                <a:latin typeface="Calibri"/>
              </a:rPr>
              <a:t>AKTS,</a:t>
            </a:r>
          </a:p>
          <a:p>
            <a:endParaRPr lang="tr-TR" sz="2000" b="1" dirty="0">
              <a:latin typeface="Calibri"/>
            </a:endParaRPr>
          </a:p>
          <a:p>
            <a:r>
              <a:rPr lang="tr-TR" sz="2000" b="1" dirty="0">
                <a:latin typeface="Calibri"/>
              </a:rPr>
              <a:t> </a:t>
            </a:r>
            <a:r>
              <a:rPr lang="tr-TR" sz="2000" dirty="0">
                <a:latin typeface="Calibri"/>
              </a:rPr>
              <a:t>Tıp </a:t>
            </a:r>
            <a:r>
              <a:rPr lang="tr-TR" sz="2000" dirty="0" smtClean="0">
                <a:latin typeface="Calibri"/>
              </a:rPr>
              <a:t>Fakültesinde </a:t>
            </a:r>
            <a:r>
              <a:rPr lang="tr-TR" sz="2000" dirty="0">
                <a:latin typeface="Calibri"/>
              </a:rPr>
              <a:t>ise en az </a:t>
            </a:r>
            <a:r>
              <a:rPr lang="tr-TR" sz="2000" b="1" dirty="0">
                <a:latin typeface="Calibri"/>
              </a:rPr>
              <a:t>360 AKTS </a:t>
            </a:r>
          </a:p>
          <a:p>
            <a:endParaRPr lang="tr-TR" sz="2000" b="1" dirty="0">
              <a:latin typeface="Calibri"/>
            </a:endParaRPr>
          </a:p>
          <a:p>
            <a:pPr algn="ctr"/>
            <a:r>
              <a:rPr lang="tr-TR" sz="2000" b="1" dirty="0">
                <a:solidFill>
                  <a:srgbClr val="FF0000"/>
                </a:solidFill>
                <a:latin typeface="Calibri"/>
              </a:rPr>
              <a:t>d</a:t>
            </a:r>
            <a:r>
              <a:rPr lang="tr-TR" sz="2000" b="1" dirty="0" smtClean="0">
                <a:solidFill>
                  <a:srgbClr val="FF0000"/>
                </a:solidFill>
                <a:latin typeface="Calibri"/>
              </a:rPr>
              <a:t>ers almak </a:t>
            </a:r>
            <a:r>
              <a:rPr lang="tr-TR" sz="2000" b="1" dirty="0">
                <a:solidFill>
                  <a:srgbClr val="FF0000"/>
                </a:solidFill>
                <a:latin typeface="Calibri"/>
              </a:rPr>
              <a:t>ve hepsinden başarılı </a:t>
            </a:r>
            <a:r>
              <a:rPr lang="tr-TR" sz="2000" b="1" dirty="0" smtClean="0">
                <a:solidFill>
                  <a:srgbClr val="FF0000"/>
                </a:solidFill>
                <a:latin typeface="Calibri"/>
              </a:rPr>
              <a:t>olmak şartı ile mezun olurlar.</a:t>
            </a:r>
            <a:endParaRPr lang="tr-TR" sz="2000" dirty="0">
              <a:solidFill>
                <a:srgbClr val="FF0000"/>
              </a:solidFill>
              <a:latin typeface="Calibri"/>
            </a:endParaRPr>
          </a:p>
          <a:p>
            <a:endParaRPr lang="tr-TR" sz="2000" dirty="0">
              <a:solidFill>
                <a:srgbClr val="002060"/>
              </a:solidFill>
              <a:latin typeface="Calibri"/>
            </a:endParaRPr>
          </a:p>
          <a:p>
            <a:endParaRPr lang="tr-TR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96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32048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prstClr val="black"/>
                </a:solidFill>
              </a:rPr>
              <a:t>Yabancı Dil Muafiyet Sınavı</a:t>
            </a:r>
            <a:endParaRPr lang="tr-TR" sz="20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	</a:t>
            </a:r>
            <a:endParaRPr lang="tr-TR" sz="2800" dirty="0">
              <a:solidFill>
                <a:srgbClr val="FF0000"/>
              </a:solidFill>
              <a:latin typeface="Calibri"/>
            </a:endParaRPr>
          </a:p>
          <a:p>
            <a:r>
              <a:rPr lang="tr-TR" sz="2800" b="1" dirty="0">
                <a:solidFill>
                  <a:prstClr val="black"/>
                </a:solidFill>
                <a:latin typeface="Calibri"/>
              </a:rPr>
              <a:t>Yabancı Diller </a:t>
            </a:r>
            <a:r>
              <a:rPr lang="tr-TR" sz="2800" b="1" dirty="0" smtClean="0">
                <a:solidFill>
                  <a:prstClr val="black"/>
                </a:solidFill>
                <a:latin typeface="Calibri"/>
              </a:rPr>
              <a:t>Y.O. </a:t>
            </a:r>
            <a:r>
              <a:rPr lang="tr-TR" sz="2800" b="1" dirty="0">
                <a:solidFill>
                  <a:prstClr val="black"/>
                </a:solidFill>
                <a:latin typeface="Calibri"/>
              </a:rPr>
              <a:t>tarafından 1. sınıfı ilk defa okuyan öğrencilere Muafiyet Sınavı </a:t>
            </a:r>
            <a:r>
              <a:rPr lang="tr-TR" sz="2800" b="1" dirty="0" smtClean="0">
                <a:solidFill>
                  <a:prstClr val="black"/>
                </a:solidFill>
                <a:latin typeface="Calibri"/>
              </a:rPr>
              <a:t>yapılır,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  <a:p>
            <a:pPr>
              <a:buNone/>
            </a:pPr>
            <a:endParaRPr lang="tr-TR" sz="2800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tr-TR" sz="2800" b="1" dirty="0" smtClean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tr-TR" sz="2800" b="1" dirty="0">
              <a:solidFill>
                <a:prstClr val="black"/>
              </a:solidFill>
              <a:latin typeface="Calibri"/>
            </a:endParaRPr>
          </a:p>
          <a:p>
            <a:r>
              <a:rPr lang="tr-TR" sz="2800" b="1" dirty="0">
                <a:solidFill>
                  <a:prstClr val="black"/>
                </a:solidFill>
                <a:latin typeface="Calibri"/>
              </a:rPr>
              <a:t>Bu sınavdan geçer not alan </a:t>
            </a:r>
            <a:r>
              <a:rPr lang="tr-TR" sz="2800" b="1" dirty="0" smtClean="0">
                <a:solidFill>
                  <a:prstClr val="black"/>
                </a:solidFill>
                <a:latin typeface="Calibri"/>
              </a:rPr>
              <a:t>öğrenciler </a:t>
            </a:r>
            <a:r>
              <a:rPr lang="tr-TR" sz="2800" b="1" dirty="0" smtClean="0">
                <a:solidFill>
                  <a:srgbClr val="FF0000"/>
                </a:solidFill>
                <a:latin typeface="Calibri"/>
              </a:rPr>
              <a:t>Yabancı </a:t>
            </a:r>
            <a:r>
              <a:rPr lang="tr-TR" sz="2800" b="1" dirty="0">
                <a:solidFill>
                  <a:srgbClr val="FF0000"/>
                </a:solidFill>
                <a:latin typeface="Calibri"/>
              </a:rPr>
              <a:t>Dil I </a:t>
            </a:r>
            <a:r>
              <a:rPr lang="tr-TR" sz="2800" b="1" dirty="0">
                <a:solidFill>
                  <a:prstClr val="black"/>
                </a:solidFill>
                <a:latin typeface="Calibri"/>
              </a:rPr>
              <a:t>ve </a:t>
            </a:r>
            <a:r>
              <a:rPr lang="tr-TR" sz="2800" b="1" dirty="0">
                <a:solidFill>
                  <a:srgbClr val="FF0000"/>
                </a:solidFill>
                <a:latin typeface="Calibri"/>
              </a:rPr>
              <a:t>Yabancı Dil II </a:t>
            </a:r>
            <a:r>
              <a:rPr lang="tr-TR" sz="2800" b="1" dirty="0">
                <a:solidFill>
                  <a:prstClr val="black"/>
                </a:solidFill>
                <a:latin typeface="Calibri"/>
              </a:rPr>
              <a:t>derslerinden muaf </a:t>
            </a:r>
            <a:r>
              <a:rPr lang="tr-TR" sz="2800" b="1" dirty="0" smtClean="0">
                <a:solidFill>
                  <a:prstClr val="black"/>
                </a:solidFill>
                <a:latin typeface="Calibri"/>
              </a:rPr>
              <a:t>olurlar.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14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594</Words>
  <Application>Microsoft Office PowerPoint</Application>
  <PresentationFormat>Ekran Gösterisi (4:3)</PresentationFormat>
  <Paragraphs>199</Paragraphs>
  <Slides>18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8</vt:i4>
      </vt:variant>
      <vt:variant>
        <vt:lpstr>Slayt Başlıkları</vt:lpstr>
      </vt:variant>
      <vt:variant>
        <vt:i4>18</vt:i4>
      </vt:variant>
    </vt:vector>
  </HeadingPairs>
  <TitlesOfParts>
    <vt:vector size="34" baseType="lpstr">
      <vt:lpstr>Arial</vt:lpstr>
      <vt:lpstr>Calibri</vt:lpstr>
      <vt:lpstr>Constantia</vt:lpstr>
      <vt:lpstr>Georgia</vt:lpstr>
      <vt:lpstr>Times New Roman</vt:lpstr>
      <vt:lpstr>Trebuchet MS</vt:lpstr>
      <vt:lpstr>Wingdings</vt:lpstr>
      <vt:lpstr>Wingdings 2</vt:lpstr>
      <vt:lpstr>2_Akış</vt:lpstr>
      <vt:lpstr>4_Akış</vt:lpstr>
      <vt:lpstr>7_Akış</vt:lpstr>
      <vt:lpstr>10_Akış</vt:lpstr>
      <vt:lpstr>14_Akış</vt:lpstr>
      <vt:lpstr>19_Akış</vt:lpstr>
      <vt:lpstr>25_Akış</vt:lpstr>
      <vt:lpstr>Hava Akımı</vt:lpstr>
      <vt:lpstr>PowerPoint Sunusu</vt:lpstr>
      <vt:lpstr>PowerPoint Sunusu</vt:lpstr>
      <vt:lpstr>PowerPoint Sunusu</vt:lpstr>
      <vt:lpstr>Öğrenci Bilgi Sistemine (OBS) https://obs.harran.edu.tr web adresinden giriş yapılmaktadır.</vt:lpstr>
      <vt:lpstr>Şifrenizi unuttuysanız veya bilmiyorsanız, Sisteme e-devlet ile giriş yapabilir veya  ‘‘şifre sıfırla’’ seçeneğinden yeni şifrenizin e-postanıza gönderilmesini sağlayabilirsiniz.</vt:lpstr>
      <vt:lpstr>PowerPoint Sunusu</vt:lpstr>
      <vt:lpstr>PowerPoint Sunusu</vt:lpstr>
      <vt:lpstr>PowerPoint Sunusu</vt:lpstr>
      <vt:lpstr>Yabancı Dil Muafiyet Sınavı</vt:lpstr>
      <vt:lpstr>Üstten Ders Alma</vt:lpstr>
      <vt:lpstr>PowerPoint Sunusu</vt:lpstr>
      <vt:lpstr>PowerPoint Sunusu</vt:lpstr>
      <vt:lpstr>PowerPoint Sunusu</vt:lpstr>
      <vt:lpstr>PowerPoint Sunusu</vt:lpstr>
      <vt:lpstr>PowerPoint Sunusu</vt:lpstr>
      <vt:lpstr>Yatay geçiş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HpCompaq</dc:creator>
  <cp:lastModifiedBy>İbrahim NACAR</cp:lastModifiedBy>
  <cp:revision>472</cp:revision>
  <dcterms:created xsi:type="dcterms:W3CDTF">2017-08-14T07:10:31Z</dcterms:created>
  <dcterms:modified xsi:type="dcterms:W3CDTF">2022-10-06T07:05:56Z</dcterms:modified>
</cp:coreProperties>
</file>